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handoutMasterIdLst>
    <p:handoutMasterId r:id="rId20"/>
  </p:handoutMasterIdLst>
  <p:sldIdLst>
    <p:sldId id="256" r:id="rId2"/>
    <p:sldId id="257" r:id="rId3"/>
    <p:sldId id="272" r:id="rId4"/>
    <p:sldId id="271" r:id="rId5"/>
    <p:sldId id="269" r:id="rId6"/>
    <p:sldId id="270" r:id="rId7"/>
    <p:sldId id="258" r:id="rId8"/>
    <p:sldId id="266" r:id="rId9"/>
    <p:sldId id="267" r:id="rId10"/>
    <p:sldId id="260" r:id="rId11"/>
    <p:sldId id="259" r:id="rId12"/>
    <p:sldId id="268" r:id="rId13"/>
    <p:sldId id="261" r:id="rId14"/>
    <p:sldId id="262" r:id="rId15"/>
    <p:sldId id="263"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582" y="-2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181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2F43E6-9002-41C2-9C99-485BEB6FF752}" type="datetimeFigureOut">
              <a:rPr lang="en-US" smtClean="0"/>
              <a:t>10/13/2014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2C0AA4-9201-441E-B177-381635F5326C}" type="slidenum">
              <a:rPr lang="en-US" smtClean="0"/>
              <a:t>‹#›</a:t>
            </a:fld>
            <a:endParaRPr lang="en-US"/>
          </a:p>
        </p:txBody>
      </p:sp>
    </p:spTree>
    <p:extLst>
      <p:ext uri="{BB962C8B-B14F-4D97-AF65-F5344CB8AC3E}">
        <p14:creationId xmlns:p14="http://schemas.microsoft.com/office/powerpoint/2010/main" val="3658897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CC191-4CDD-4FA7-A14C-949B3B5A5F4D}" type="datetimeFigureOut">
              <a:rPr lang="en-US" smtClean="0"/>
              <a:t>10/13/2014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065E98-EFAB-45AF-9022-A439CC7A7985}" type="slidenum">
              <a:rPr lang="en-US" smtClean="0"/>
              <a:t>‹#›</a:t>
            </a:fld>
            <a:endParaRPr lang="en-US"/>
          </a:p>
        </p:txBody>
      </p:sp>
    </p:spTree>
    <p:extLst>
      <p:ext uri="{BB962C8B-B14F-4D97-AF65-F5344CB8AC3E}">
        <p14:creationId xmlns:p14="http://schemas.microsoft.com/office/powerpoint/2010/main" val="2003090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065E98-EFAB-45AF-9022-A439CC7A7985}" type="slidenum">
              <a:rPr lang="en-US" smtClean="0"/>
              <a:t>1</a:t>
            </a:fld>
            <a:endParaRPr lang="en-US"/>
          </a:p>
        </p:txBody>
      </p:sp>
    </p:spTree>
    <p:extLst>
      <p:ext uri="{BB962C8B-B14F-4D97-AF65-F5344CB8AC3E}">
        <p14:creationId xmlns:p14="http://schemas.microsoft.com/office/powerpoint/2010/main" val="3720843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780488-69F3-46AB-943C-0F0D17005F23}" type="datetimeFigureOut">
              <a:rPr lang="en-US" smtClean="0"/>
              <a:t>10/13/2014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FFB4B9F-1722-432D-9B2B-331BF09349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80488-69F3-46AB-943C-0F0D17005F23}"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B4B9F-1722-432D-9B2B-331BF09349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80488-69F3-46AB-943C-0F0D17005F23}"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B4B9F-1722-432D-9B2B-331BF09349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80488-69F3-46AB-943C-0F0D17005F23}"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B4B9F-1722-432D-9B2B-331BF09349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780488-69F3-46AB-943C-0F0D17005F23}"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B4B9F-1722-432D-9B2B-331BF09349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780488-69F3-46AB-943C-0F0D17005F23}"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B4B9F-1722-432D-9B2B-331BF09349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780488-69F3-46AB-943C-0F0D17005F23}" type="datetimeFigureOut">
              <a:rPr lang="en-US" smtClean="0"/>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FB4B9F-1722-432D-9B2B-331BF09349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5780488-69F3-46AB-943C-0F0D17005F23}" type="datetimeFigureOut">
              <a:rPr lang="en-US" smtClean="0"/>
              <a:t>10/13/2014</a:t>
            </a:fld>
            <a:endParaRPr lang="en-US"/>
          </a:p>
        </p:txBody>
      </p:sp>
      <p:sp>
        <p:nvSpPr>
          <p:cNvPr id="8" name="Slide Number Placeholder 7"/>
          <p:cNvSpPr>
            <a:spLocks noGrp="1"/>
          </p:cNvSpPr>
          <p:nvPr>
            <p:ph type="sldNum" sz="quarter" idx="11"/>
          </p:nvPr>
        </p:nvSpPr>
        <p:spPr/>
        <p:txBody>
          <a:bodyPr/>
          <a:lstStyle/>
          <a:p>
            <a:fld id="{8FFB4B9F-1722-432D-9B2B-331BF093499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80488-69F3-46AB-943C-0F0D17005F23}" type="datetimeFigureOut">
              <a:rPr lang="en-US" smtClean="0"/>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FB4B9F-1722-432D-9B2B-331BF09349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780488-69F3-46AB-943C-0F0D17005F23}"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FFB4B9F-1722-432D-9B2B-331BF09349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5780488-69F3-46AB-943C-0F0D17005F23}"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B4B9F-1722-432D-9B2B-331BF09349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5780488-69F3-46AB-943C-0F0D17005F23}" type="datetimeFigureOut">
              <a:rPr lang="en-US" smtClean="0"/>
              <a:t>10/13/2014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FFB4B9F-1722-432D-9B2B-331BF09349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8" Type="http://schemas.openxmlformats.org/officeDocument/2006/relationships/hyperlink" Target="http://thebestnotes.com/booknotes/Fahrenheit_451_Summary/Fahrenheit_451_Bradbury10.html" TargetMode="External"/><Relationship Id="rId3" Type="http://schemas.openxmlformats.org/officeDocument/2006/relationships/hyperlink" Target="http://www.literary-quotations.com/f/fahrenheit_451.html" TargetMode="External"/><Relationship Id="rId7" Type="http://schemas.openxmlformats.org/officeDocument/2006/relationships/hyperlink" Target="http://www.cliffsnotes.com/WileyCDA/LitNote/id-106.html" TargetMode="External"/><Relationship Id="rId2" Type="http://schemas.openxmlformats.org/officeDocument/2006/relationships/image" Target="../media/image6.jpg"/><Relationship Id="rId1" Type="http://schemas.openxmlformats.org/officeDocument/2006/relationships/slideLayout" Target="../slideLayouts/slideLayout9.xml"/><Relationship Id="rId6" Type="http://schemas.openxmlformats.org/officeDocument/2006/relationships/hyperlink" Target="http://www.gradesaver.com/classicnotes/titles/fahrenheit/" TargetMode="External"/><Relationship Id="rId5" Type="http://schemas.openxmlformats.org/officeDocument/2006/relationships/hyperlink" Target="http://www.sparknotes.com/lit/451/" TargetMode="External"/><Relationship Id="rId4" Type="http://schemas.openxmlformats.org/officeDocument/2006/relationships/hyperlink" Target="http://classiclit.about.com/od/fahrenheit451rb/a/aa_f451quotes.htm" TargetMode="External"/><Relationship Id="rId9" Type="http://schemas.openxmlformats.org/officeDocument/2006/relationships/hyperlink" Target="https://answers.yahoo.com/question/index?qid=20081106193807AAqIBh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84" y="2514600"/>
            <a:ext cx="9043916" cy="2057400"/>
          </a:xfrm>
        </p:spPr>
        <p:txBody>
          <a:bodyPr>
            <a:normAutofit/>
          </a:bodyPr>
          <a:lstStyle/>
          <a:p>
            <a:pPr algn="ctr"/>
            <a:r>
              <a:rPr lang="en-US" sz="7200" dirty="0">
                <a:latin typeface="Imprint MT Shadow" panose="04020605060303030202" pitchFamily="82" charset="0"/>
              </a:rPr>
              <a:t>Fahrenheit 451</a:t>
            </a:r>
          </a:p>
        </p:txBody>
      </p:sp>
      <p:sp>
        <p:nvSpPr>
          <p:cNvPr id="3" name="Subtitle 2"/>
          <p:cNvSpPr>
            <a:spLocks noGrp="1"/>
          </p:cNvSpPr>
          <p:nvPr>
            <p:ph type="subTitle" idx="1"/>
          </p:nvPr>
        </p:nvSpPr>
        <p:spPr>
          <a:xfrm>
            <a:off x="457200" y="609600"/>
            <a:ext cx="7470648" cy="1752600"/>
          </a:xfrm>
        </p:spPr>
        <p:txBody>
          <a:bodyPr>
            <a:normAutofit/>
          </a:bodyPr>
          <a:lstStyle/>
          <a:p>
            <a:pPr algn="l"/>
            <a:r>
              <a:rPr lang="en-US" sz="2400" dirty="0" smtClean="0"/>
              <a:t>Author: Ray Bradbury</a:t>
            </a:r>
            <a:endParaRPr lang="en-US" sz="2400" dirty="0"/>
          </a:p>
        </p:txBody>
      </p:sp>
      <p:pic>
        <p:nvPicPr>
          <p:cNvPr id="1026" name="Picture 2" descr="C:\Users\Zann\AppData\Local\Microsoft\Windows\Temporary Internet Files\Content.IE5\CYOLNIWY\MP90040001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84" y="3720152"/>
            <a:ext cx="8891516" cy="259994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4876800"/>
            <a:ext cx="2438400" cy="1200329"/>
          </a:xfrm>
          <a:prstGeom prst="rect">
            <a:avLst/>
          </a:prstGeom>
          <a:noFill/>
        </p:spPr>
        <p:txBody>
          <a:bodyPr wrap="square" rtlCol="0">
            <a:spAutoFit/>
          </a:bodyPr>
          <a:lstStyle/>
          <a:p>
            <a:r>
              <a:rPr lang="en-US" b="1" dirty="0" smtClean="0">
                <a:solidFill>
                  <a:srgbClr val="00B050"/>
                </a:solidFill>
              </a:rPr>
              <a:t>Student Name</a:t>
            </a:r>
          </a:p>
          <a:p>
            <a:r>
              <a:rPr lang="en-US" b="1" dirty="0" smtClean="0">
                <a:solidFill>
                  <a:srgbClr val="00B050"/>
                </a:solidFill>
              </a:rPr>
              <a:t>School, Grade</a:t>
            </a:r>
          </a:p>
          <a:p>
            <a:r>
              <a:rPr lang="en-US" b="1" dirty="0" smtClean="0">
                <a:solidFill>
                  <a:srgbClr val="00B050"/>
                </a:solidFill>
              </a:rPr>
              <a:t>Mrs. Z. Moore</a:t>
            </a:r>
          </a:p>
          <a:p>
            <a:r>
              <a:rPr lang="en-US" b="1" dirty="0" smtClean="0">
                <a:solidFill>
                  <a:srgbClr val="00B050"/>
                </a:solidFill>
              </a:rPr>
              <a:t>Due Date</a:t>
            </a:r>
            <a:endParaRPr lang="en-US" b="1" dirty="0">
              <a:solidFill>
                <a:srgbClr val="00B050"/>
              </a:solidFill>
            </a:endParaRPr>
          </a:p>
        </p:txBody>
      </p:sp>
      <p:pic>
        <p:nvPicPr>
          <p:cNvPr id="2050" name="Picture 2" descr="C:\Users\hfs2\AppData\Local\Microsoft\Windows\Temporary Internet Files\Content.IE5\2A9E03IQ\MP90020221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8950" y="0"/>
            <a:ext cx="3395050" cy="2286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715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Themes and Symbolism</a:t>
            </a:r>
            <a:endParaRPr lang="en-US" dirty="0"/>
          </a:p>
        </p:txBody>
      </p:sp>
      <p:sp>
        <p:nvSpPr>
          <p:cNvPr id="8" name="Content Placeholder 7"/>
          <p:cNvSpPr>
            <a:spLocks noGrp="1"/>
          </p:cNvSpPr>
          <p:nvPr>
            <p:ph sz="half" idx="1"/>
          </p:nvPr>
        </p:nvSpPr>
        <p:spPr/>
        <p:txBody>
          <a:bodyPr/>
          <a:lstStyle/>
          <a:p>
            <a:endParaRPr lang="en-US"/>
          </a:p>
        </p:txBody>
      </p:sp>
      <p:sp>
        <p:nvSpPr>
          <p:cNvPr id="9" name="Content Placeholder 8"/>
          <p:cNvSpPr>
            <a:spLocks noGrp="1"/>
          </p:cNvSpPr>
          <p:nvPr>
            <p:ph sz="half" idx="2"/>
          </p:nvPr>
        </p:nvSpPr>
        <p:spPr/>
        <p:txBody>
          <a:bodyPr/>
          <a:lstStyle/>
          <a:p>
            <a:endParaRPr lang="en-US"/>
          </a:p>
        </p:txBody>
      </p:sp>
    </p:spTree>
    <p:extLst>
      <p:ext uri="{BB962C8B-B14F-4D97-AF65-F5344CB8AC3E}">
        <p14:creationId xmlns:p14="http://schemas.microsoft.com/office/powerpoint/2010/main" val="1667703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641680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smtClean="0">
                <a:solidFill>
                  <a:srgbClr val="002060"/>
                </a:solidFill>
              </a:rPr>
              <a:t>Symbolism</a:t>
            </a:r>
            <a:endParaRPr lang="en-US" sz="4400" dirty="0">
              <a:solidFill>
                <a:srgbClr val="002060"/>
              </a:solidFill>
            </a:endParaRPr>
          </a:p>
        </p:txBody>
      </p:sp>
      <p:sp>
        <p:nvSpPr>
          <p:cNvPr id="7" name="Text Placeholder 6"/>
          <p:cNvSpPr>
            <a:spLocks noGrp="1"/>
          </p:cNvSpPr>
          <p:nvPr>
            <p:ph type="body" idx="2"/>
          </p:nvPr>
        </p:nvSpPr>
        <p:spPr/>
        <p:txBody>
          <a:bodyPr/>
          <a:lstStyle/>
          <a:p>
            <a:endParaRPr lang="en-US"/>
          </a:p>
        </p:txBody>
      </p:sp>
      <p:sp>
        <p:nvSpPr>
          <p:cNvPr id="6" name="Content Placeholder 5"/>
          <p:cNvSpPr>
            <a:spLocks noGrp="1"/>
          </p:cNvSpPr>
          <p:nvPr>
            <p:ph sz="half" idx="1"/>
          </p:nvPr>
        </p:nvSpPr>
        <p:spPr/>
        <p:txBody>
          <a:bodyPr/>
          <a:lstStyle/>
          <a:p>
            <a:endParaRPr lang="en-US" dirty="0"/>
          </a:p>
        </p:txBody>
      </p:sp>
    </p:spTree>
    <p:extLst>
      <p:ext uri="{BB962C8B-B14F-4D97-AF65-F5344CB8AC3E}">
        <p14:creationId xmlns:p14="http://schemas.microsoft.com/office/powerpoint/2010/main" val="384196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Zann\AppData\Local\Microsoft\Windows\Temporary Internet Files\Content.IE5\CYOLNIWY\MP90040001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67000" y="2672862"/>
            <a:ext cx="6852138" cy="151813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Placeholder 7"/>
          <p:cNvPicPr>
            <a:picLocks noGrp="1" noChangeAspect="1"/>
          </p:cNvPicPr>
          <p:nvPr>
            <p:ph type="pic" idx="1"/>
          </p:nvPr>
        </p:nvPicPr>
        <p:blipFill>
          <a:blip r:embed="rId3">
            <a:extLst>
              <a:ext uri="{28A0092B-C50C-407E-A947-70E740481C1C}">
                <a14:useLocalDpi xmlns:a14="http://schemas.microsoft.com/office/drawing/2010/main" val="0"/>
              </a:ext>
            </a:extLst>
          </a:blip>
          <a:srcRect t="3648" b="3648"/>
          <a:stretch>
            <a:fillRect/>
          </a:stretch>
        </p:blipFill>
        <p:spPr>
          <a:xfrm>
            <a:off x="770792" y="914400"/>
            <a:ext cx="4037428" cy="4037428"/>
          </a:xfrm>
        </p:spPr>
      </p:pic>
      <p:sp>
        <p:nvSpPr>
          <p:cNvPr id="7" name="Text Placeholder 6"/>
          <p:cNvSpPr>
            <a:spLocks noGrp="1"/>
          </p:cNvSpPr>
          <p:nvPr>
            <p:ph type="body" sz="half" idx="2"/>
          </p:nvPr>
        </p:nvSpPr>
        <p:spPr>
          <a:xfrm>
            <a:off x="5105400" y="1981200"/>
            <a:ext cx="3352800" cy="3909647"/>
          </a:xfrm>
        </p:spPr>
        <p:txBody>
          <a:bodyPr/>
          <a:lstStyle/>
          <a:p>
            <a:endParaRPr lang="en-US" dirty="0"/>
          </a:p>
        </p:txBody>
      </p:sp>
      <p:sp>
        <p:nvSpPr>
          <p:cNvPr id="5" name="Title 4"/>
          <p:cNvSpPr>
            <a:spLocks noGrp="1"/>
          </p:cNvSpPr>
          <p:nvPr>
            <p:ph type="title"/>
          </p:nvPr>
        </p:nvSpPr>
        <p:spPr>
          <a:xfrm>
            <a:off x="3048000" y="457200"/>
            <a:ext cx="5791200" cy="1130717"/>
          </a:xfrm>
        </p:spPr>
        <p:txBody>
          <a:bodyPr>
            <a:normAutofit/>
          </a:bodyPr>
          <a:lstStyle/>
          <a:p>
            <a:r>
              <a:rPr lang="en-US" sz="6600" dirty="0" smtClean="0">
                <a:solidFill>
                  <a:srgbClr val="C00000"/>
                </a:solidFill>
                <a:latin typeface="Algerian" panose="04020705040A02060702" pitchFamily="82" charset="0"/>
              </a:rPr>
              <a:t>Salamander</a:t>
            </a:r>
            <a:endParaRPr lang="en-US" sz="6600" dirty="0">
              <a:solidFill>
                <a:srgbClr val="C00000"/>
              </a:solidFill>
              <a:latin typeface="Algerian" panose="04020705040A02060702" pitchFamily="82" charset="0"/>
            </a:endParaRPr>
          </a:p>
        </p:txBody>
      </p:sp>
    </p:spTree>
    <p:extLst>
      <p:ext uri="{BB962C8B-B14F-4D97-AF65-F5344CB8AC3E}">
        <p14:creationId xmlns:p14="http://schemas.microsoft.com/office/powerpoint/2010/main" val="1269875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12355" r="12355"/>
          <a:stretch>
            <a:fillRect/>
          </a:stretch>
        </p:blipFill>
        <p:spPr>
          <a:xfrm>
            <a:off x="1219200" y="1066800"/>
            <a:ext cx="4114800" cy="4114800"/>
          </a:xfrm>
        </p:spPr>
      </p:pic>
      <p:sp>
        <p:nvSpPr>
          <p:cNvPr id="2" name="Title 1"/>
          <p:cNvSpPr>
            <a:spLocks noGrp="1"/>
          </p:cNvSpPr>
          <p:nvPr>
            <p:ph type="title"/>
          </p:nvPr>
        </p:nvSpPr>
        <p:spPr>
          <a:xfrm>
            <a:off x="3429000" y="609600"/>
            <a:ext cx="4196868" cy="1253808"/>
          </a:xfrm>
        </p:spPr>
        <p:txBody>
          <a:bodyPr>
            <a:normAutofit/>
          </a:bodyPr>
          <a:lstStyle/>
          <a:p>
            <a:r>
              <a:rPr lang="en-US" sz="6600" dirty="0" smtClean="0">
                <a:solidFill>
                  <a:srgbClr val="C00000"/>
                </a:solidFill>
              </a:rPr>
              <a:t>The Hearth</a:t>
            </a:r>
            <a:endParaRPr lang="en-US" sz="6600" dirty="0">
              <a:solidFill>
                <a:srgbClr val="C00000"/>
              </a:solidFill>
            </a:endParaRPr>
          </a:p>
        </p:txBody>
      </p:sp>
      <p:sp>
        <p:nvSpPr>
          <p:cNvPr id="4" name="Text Placeholder 3"/>
          <p:cNvSpPr>
            <a:spLocks noGrp="1"/>
          </p:cNvSpPr>
          <p:nvPr>
            <p:ph type="body" sz="half" idx="2"/>
          </p:nvPr>
        </p:nvSpPr>
        <p:spPr>
          <a:xfrm>
            <a:off x="5556734" y="1828800"/>
            <a:ext cx="3053866" cy="3833447"/>
          </a:xfrm>
        </p:spPr>
        <p:txBody>
          <a:bodyPr>
            <a:normAutofit fontScale="77500" lnSpcReduction="20000"/>
          </a:bodyPr>
          <a:lstStyle/>
          <a:p>
            <a:r>
              <a:rPr lang="en-US" dirty="0"/>
              <a:t>The hearth, or fireplace, is a traditional symbol of the home; the salamander is one of the official symbols of the firemen, as well as the name they give to their fire trucks. Both of these symbols have to do with fire, the dominant image of Montag’s life—the hearth because it contains the fire that heats a home, and the salamander because of ancient beliefs that it lives in fire and is unaffected by flames</a:t>
            </a:r>
            <a:r>
              <a:rPr lang="en-US" dirty="0" smtClean="0"/>
              <a:t>.</a:t>
            </a:r>
          </a:p>
          <a:p>
            <a:endParaRPr lang="en-US" dirty="0"/>
          </a:p>
          <a:p>
            <a:r>
              <a:rPr lang="en-US" dirty="0"/>
              <a:t>The hearth symbolizes home, and the salamander is one of the symbols of the firemen and the name they give to their fire trucks. Both of these symbols are connected to fire, which is the most significant image in Montag's life, the hearth because it contains the fire that heats a home, and the salamander because of ancient beliefs that it lives in fire and is unaffected by flames. </a:t>
            </a:r>
            <a:br>
              <a:rPr lang="en-US" dirty="0"/>
            </a:br>
            <a:r>
              <a:rPr lang="en-US" dirty="0"/>
              <a:t/>
            </a:r>
            <a:br>
              <a:rPr lang="en-US" dirty="0"/>
            </a:br>
            <a:r>
              <a:rPr lang="en-US" dirty="0"/>
              <a:t>Have a look at these study guides. The guides should give you some ideas about your question and help you with your work with this novel. </a:t>
            </a:r>
            <a:br>
              <a:rPr lang="en-US" dirty="0"/>
            </a:br>
            <a:r>
              <a:rPr lang="en-US" dirty="0"/>
              <a:t/>
            </a:r>
            <a:br>
              <a:rPr lang="en-US" dirty="0"/>
            </a:br>
            <a:r>
              <a:rPr lang="en-US" dirty="0">
                <a:hlinkClick r:id="rId3"/>
              </a:rPr>
              <a:t>http://www.literary-quotations.com/f/</a:t>
            </a:r>
            <a:r>
              <a:rPr lang="en-US" dirty="0" err="1">
                <a:hlinkClick r:id="rId3"/>
              </a:rPr>
              <a:t>fah</a:t>
            </a:r>
            <a:r>
              <a:rPr lang="en-US" dirty="0">
                <a:hlinkClick r:id="rId3"/>
              </a:rPr>
              <a:t>...</a:t>
            </a:r>
            <a:r>
              <a:rPr lang="en-US" dirty="0"/>
              <a:t> </a:t>
            </a:r>
            <a:br>
              <a:rPr lang="en-US" dirty="0"/>
            </a:br>
            <a:r>
              <a:rPr lang="en-US" dirty="0">
                <a:hlinkClick r:id="rId4"/>
              </a:rPr>
              <a:t>http://classiclit.about.com/od/</a:t>
            </a:r>
            <a:r>
              <a:rPr lang="en-US" dirty="0" err="1">
                <a:hlinkClick r:id="rId4"/>
              </a:rPr>
              <a:t>fahrenhei</a:t>
            </a:r>
            <a:r>
              <a:rPr lang="en-US" dirty="0">
                <a:hlinkClick r:id="rId4"/>
              </a:rPr>
              <a:t>...</a:t>
            </a:r>
            <a:r>
              <a:rPr lang="en-US" dirty="0"/>
              <a:t> </a:t>
            </a:r>
            <a:br>
              <a:rPr lang="en-US" dirty="0"/>
            </a:br>
            <a:r>
              <a:rPr lang="en-US" dirty="0">
                <a:hlinkClick r:id="rId5"/>
              </a:rPr>
              <a:t>http://www.sparknotes.com/lit/451/</a:t>
            </a:r>
            <a:r>
              <a:rPr lang="en-US" dirty="0"/>
              <a:t> </a:t>
            </a:r>
            <a:br>
              <a:rPr lang="en-US" dirty="0"/>
            </a:br>
            <a:r>
              <a:rPr lang="en-US" dirty="0">
                <a:hlinkClick r:id="rId6"/>
              </a:rPr>
              <a:t>http://www.gradesaver.com/</a:t>
            </a:r>
            <a:r>
              <a:rPr lang="en-US" dirty="0" err="1">
                <a:hlinkClick r:id="rId6"/>
              </a:rPr>
              <a:t>classicnotes</a:t>
            </a:r>
            <a:r>
              <a:rPr lang="en-US" dirty="0">
                <a:hlinkClick r:id="rId6"/>
              </a:rPr>
              <a:t>/t...</a:t>
            </a:r>
            <a:r>
              <a:rPr lang="en-US" dirty="0"/>
              <a:t> </a:t>
            </a:r>
            <a:br>
              <a:rPr lang="en-US" dirty="0"/>
            </a:br>
            <a:r>
              <a:rPr lang="en-US" dirty="0">
                <a:hlinkClick r:id="rId7"/>
              </a:rPr>
              <a:t>http://www.cliffsnotes.com/</a:t>
            </a:r>
            <a:r>
              <a:rPr lang="en-US" dirty="0" err="1">
                <a:hlinkClick r:id="rId7"/>
              </a:rPr>
              <a:t>WileyCDA</a:t>
            </a:r>
            <a:r>
              <a:rPr lang="en-US" dirty="0">
                <a:hlinkClick r:id="rId7"/>
              </a:rPr>
              <a:t>/</a:t>
            </a:r>
            <a:r>
              <a:rPr lang="en-US" dirty="0" err="1">
                <a:hlinkClick r:id="rId7"/>
              </a:rPr>
              <a:t>LitN</a:t>
            </a:r>
            <a:r>
              <a:rPr lang="en-US" dirty="0">
                <a:hlinkClick r:id="rId7"/>
              </a:rPr>
              <a:t>...</a:t>
            </a:r>
            <a:r>
              <a:rPr lang="en-US" dirty="0"/>
              <a:t> </a:t>
            </a:r>
            <a:br>
              <a:rPr lang="en-US" dirty="0"/>
            </a:br>
            <a:r>
              <a:rPr lang="en-US" dirty="0">
                <a:hlinkClick r:id="rId8"/>
              </a:rPr>
              <a:t>http://thebestnotes.com/</a:t>
            </a:r>
            <a:r>
              <a:rPr lang="en-US" dirty="0" err="1">
                <a:hlinkClick r:id="rId8"/>
              </a:rPr>
              <a:t>booknotes</a:t>
            </a:r>
            <a:r>
              <a:rPr lang="en-US" dirty="0">
                <a:hlinkClick r:id="rId8"/>
              </a:rPr>
              <a:t>/</a:t>
            </a:r>
            <a:r>
              <a:rPr lang="en-US" dirty="0" err="1">
                <a:hlinkClick r:id="rId8"/>
              </a:rPr>
              <a:t>Fahren</a:t>
            </a:r>
            <a:r>
              <a:rPr lang="en-US" dirty="0">
                <a:hlinkClick r:id="rId8"/>
              </a:rPr>
              <a:t>...</a:t>
            </a:r>
            <a:r>
              <a:rPr lang="en-US" dirty="0"/>
              <a:t> </a:t>
            </a:r>
            <a:endParaRPr lang="en-US" dirty="0" smtClean="0"/>
          </a:p>
          <a:p>
            <a:endParaRPr lang="en-US" dirty="0"/>
          </a:p>
          <a:p>
            <a:r>
              <a:rPr lang="en-US" dirty="0">
                <a:hlinkClick r:id="rId9"/>
              </a:rPr>
              <a:t>https://</a:t>
            </a:r>
            <a:r>
              <a:rPr lang="en-US" dirty="0" smtClean="0">
                <a:hlinkClick r:id="rId9"/>
              </a:rPr>
              <a:t>answers.yahoo.com/question/index?qid=20081106193807AAqIBhK</a:t>
            </a:r>
            <a:r>
              <a:rPr lang="en-US" dirty="0" smtClean="0"/>
              <a:t> the location for </a:t>
            </a:r>
            <a:r>
              <a:rPr lang="en-US" dirty="0" err="1" smtClean="0"/>
              <a:t>informationon</a:t>
            </a:r>
            <a:r>
              <a:rPr lang="en-US" dirty="0" smtClean="0"/>
              <a:t> this slide</a:t>
            </a:r>
            <a:r>
              <a:rPr lang="en-US" dirty="0"/>
              <a:t/>
            </a:r>
            <a:br>
              <a:rPr lang="en-US" dirty="0"/>
            </a:br>
            <a:endParaRPr lang="en-US" dirty="0"/>
          </a:p>
          <a:p>
            <a:endParaRPr lang="en-US" dirty="0"/>
          </a:p>
        </p:txBody>
      </p:sp>
    </p:spTree>
    <p:extLst>
      <p:ext uri="{BB962C8B-B14F-4D97-AF65-F5344CB8AC3E}">
        <p14:creationId xmlns:p14="http://schemas.microsoft.com/office/powerpoint/2010/main" val="1973447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Beetle</a:t>
            </a:r>
            <a:endParaRPr lang="en-US" dirty="0"/>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1776139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or Snake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4265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Colors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58661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of Contents</a:t>
            </a:r>
            <a:br>
              <a:rPr lang="en-US" dirty="0" smtClean="0"/>
            </a:br>
            <a:r>
              <a:rPr lang="en-US" sz="1200" dirty="0" smtClean="0">
                <a:solidFill>
                  <a:schemeClr val="accent6">
                    <a:lumMod val="50000"/>
                  </a:schemeClr>
                </a:solidFill>
              </a:rPr>
              <a:t>The following slides can be filled out and put in the order that allows your presentation to flow more easily.  The themes &amp;symbols are suggestions,. You may select your own.  The symbols you select should be seen and an integral part throughout the book.  You may need more than one slide per  topic in order to cover the content sufficiently.</a:t>
            </a:r>
            <a:endParaRPr lang="en-US" dirty="0">
              <a:solidFill>
                <a:schemeClr val="accent6">
                  <a:lumMod val="50000"/>
                </a:schemeClr>
              </a:solidFill>
            </a:endParaRPr>
          </a:p>
        </p:txBody>
      </p:sp>
      <p:sp>
        <p:nvSpPr>
          <p:cNvPr id="4" name="Content Placeholder 3"/>
          <p:cNvSpPr>
            <a:spLocks noGrp="1"/>
          </p:cNvSpPr>
          <p:nvPr>
            <p:ph sz="half" idx="2"/>
          </p:nvPr>
        </p:nvSpPr>
        <p:spPr>
          <a:xfrm>
            <a:off x="3733800" y="1447800"/>
            <a:ext cx="5181600" cy="5105400"/>
          </a:xfrm>
        </p:spPr>
        <p:txBody>
          <a:bodyPr>
            <a:normAutofit/>
          </a:bodyPr>
          <a:lstStyle/>
          <a:p>
            <a:pPr marL="36576" indent="0">
              <a:buNone/>
            </a:pPr>
            <a:r>
              <a:rPr lang="en-US" sz="1600" dirty="0"/>
              <a:t>Slide 13 Black Beetle</a:t>
            </a:r>
          </a:p>
          <a:p>
            <a:pPr marL="36576" indent="0">
              <a:buNone/>
            </a:pPr>
            <a:r>
              <a:rPr lang="en-US" sz="1600" dirty="0"/>
              <a:t>Slide 14 Python/Snake</a:t>
            </a:r>
          </a:p>
          <a:p>
            <a:pPr marL="36576" indent="0">
              <a:buNone/>
            </a:pPr>
            <a:r>
              <a:rPr lang="en-US" sz="1600" dirty="0" smtClean="0"/>
              <a:t>Slide </a:t>
            </a:r>
            <a:r>
              <a:rPr lang="en-US" sz="1600" dirty="0"/>
              <a:t>15 Mechanical Hound</a:t>
            </a:r>
          </a:p>
          <a:p>
            <a:pPr marL="36576" indent="0">
              <a:buNone/>
            </a:pPr>
            <a:r>
              <a:rPr lang="en-US" sz="1600" dirty="0"/>
              <a:t>Slide 16 </a:t>
            </a:r>
            <a:r>
              <a:rPr lang="en-US" sz="1600" dirty="0" smtClean="0"/>
              <a:t>Colors</a:t>
            </a:r>
          </a:p>
          <a:p>
            <a:pPr marL="36576" indent="0">
              <a:buNone/>
            </a:pPr>
            <a:r>
              <a:rPr lang="en-US" sz="1600" dirty="0" smtClean="0"/>
              <a:t>Slide 17 Sieve</a:t>
            </a:r>
          </a:p>
          <a:p>
            <a:pPr marL="36576" indent="0">
              <a:buNone/>
            </a:pPr>
            <a:r>
              <a:rPr lang="en-US" sz="1600" dirty="0" smtClean="0"/>
              <a:t>Slide 18 Sand</a:t>
            </a:r>
            <a:endParaRPr lang="en-US" sz="1600" dirty="0"/>
          </a:p>
          <a:p>
            <a:pPr marL="36576" indent="0">
              <a:buNone/>
            </a:pPr>
            <a:r>
              <a:rPr lang="en-US" sz="1600" dirty="0"/>
              <a:t>Slide </a:t>
            </a:r>
            <a:r>
              <a:rPr lang="en-US" sz="1600" dirty="0" smtClean="0"/>
              <a:t>19 </a:t>
            </a:r>
            <a:r>
              <a:rPr lang="en-US" sz="1600" dirty="0"/>
              <a:t>Vocabulary</a:t>
            </a:r>
          </a:p>
          <a:p>
            <a:pPr marL="36576" indent="0">
              <a:buNone/>
            </a:pPr>
            <a:r>
              <a:rPr lang="en-US" sz="1600" dirty="0"/>
              <a:t>Slide </a:t>
            </a:r>
            <a:r>
              <a:rPr lang="en-US" sz="1600" dirty="0" smtClean="0"/>
              <a:t>29 </a:t>
            </a:r>
            <a:r>
              <a:rPr lang="en-US" sz="1600" dirty="0"/>
              <a:t>Section 1: Hearth and the Salamander (audio)</a:t>
            </a:r>
          </a:p>
          <a:p>
            <a:pPr marL="36576" indent="0">
              <a:buNone/>
            </a:pPr>
            <a:r>
              <a:rPr lang="en-US" sz="1600" dirty="0"/>
              <a:t>Slide </a:t>
            </a:r>
            <a:r>
              <a:rPr lang="en-US" sz="1600" dirty="0" smtClean="0"/>
              <a:t>21 </a:t>
            </a:r>
            <a:r>
              <a:rPr lang="en-US" sz="1600" dirty="0"/>
              <a:t>Section 2: Sieve and Sand (audio)</a:t>
            </a:r>
          </a:p>
          <a:p>
            <a:pPr marL="36576" indent="0">
              <a:buNone/>
            </a:pPr>
            <a:r>
              <a:rPr lang="en-US" sz="1600" dirty="0"/>
              <a:t>Slide </a:t>
            </a:r>
            <a:r>
              <a:rPr lang="en-US" sz="1600" dirty="0" smtClean="0"/>
              <a:t>22 Section </a:t>
            </a:r>
            <a:r>
              <a:rPr lang="en-US" sz="1600" dirty="0"/>
              <a:t>3: Burning Bright (audio)</a:t>
            </a:r>
          </a:p>
          <a:p>
            <a:pPr marL="36576" indent="0">
              <a:buNone/>
            </a:pPr>
            <a:r>
              <a:rPr lang="en-US" sz="1600" dirty="0"/>
              <a:t>Slide </a:t>
            </a:r>
            <a:r>
              <a:rPr lang="en-US" sz="1600" dirty="0" smtClean="0"/>
              <a:t>23 Works </a:t>
            </a:r>
            <a:r>
              <a:rPr lang="en-US" sz="1600" dirty="0"/>
              <a:t>Cited</a:t>
            </a:r>
          </a:p>
          <a:p>
            <a:pPr marL="36576" indent="0">
              <a:buNone/>
            </a:pPr>
            <a:r>
              <a:rPr lang="en-US" sz="1600" dirty="0"/>
              <a:t>Slide </a:t>
            </a:r>
            <a:r>
              <a:rPr lang="en-US" sz="1600" dirty="0" smtClean="0"/>
              <a:t>24 </a:t>
            </a:r>
            <a:r>
              <a:rPr lang="en-US" sz="1600" dirty="0"/>
              <a:t>Images/Audios Cited</a:t>
            </a:r>
          </a:p>
          <a:p>
            <a:endParaRPr lang="en-US" dirty="0"/>
          </a:p>
        </p:txBody>
      </p:sp>
      <p:pic>
        <p:nvPicPr>
          <p:cNvPr id="1028" name="Picture 4" descr="C:\Users\hfs2\AppData\Local\Microsoft\Windows\Temporary Internet Files\Content.IE5\USWC6GIC\MP90017875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591957" y="1676400"/>
            <a:ext cx="2171700" cy="14478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p:txBody>
          <a:bodyPr>
            <a:noAutofit/>
          </a:bodyPr>
          <a:lstStyle/>
          <a:p>
            <a:pPr marL="36576" indent="0">
              <a:buNone/>
            </a:pPr>
            <a:r>
              <a:rPr lang="en-US" sz="1600" dirty="0" smtClean="0"/>
              <a:t>Slide 1: Title Page</a:t>
            </a:r>
          </a:p>
          <a:p>
            <a:pPr marL="36576" indent="0">
              <a:buNone/>
            </a:pPr>
            <a:r>
              <a:rPr lang="en-US" sz="1600" dirty="0" smtClean="0"/>
              <a:t>Slide 2: Table of Contents</a:t>
            </a:r>
          </a:p>
          <a:p>
            <a:pPr marL="36576" indent="0">
              <a:buNone/>
            </a:pPr>
            <a:r>
              <a:rPr lang="en-US" sz="1600" dirty="0"/>
              <a:t>Slide </a:t>
            </a:r>
            <a:r>
              <a:rPr lang="en-US" sz="1600" dirty="0" smtClean="0"/>
              <a:t>3: </a:t>
            </a:r>
            <a:r>
              <a:rPr lang="en-US" sz="1600" dirty="0"/>
              <a:t>Historical Context</a:t>
            </a:r>
          </a:p>
          <a:p>
            <a:pPr marL="36576" indent="0">
              <a:buNone/>
            </a:pPr>
            <a:r>
              <a:rPr lang="en-US" sz="1600" dirty="0" smtClean="0"/>
              <a:t>Slide 4: Ray Bradbury</a:t>
            </a:r>
          </a:p>
          <a:p>
            <a:pPr marL="36576" indent="0">
              <a:buNone/>
            </a:pPr>
            <a:r>
              <a:rPr lang="en-US" sz="1600" dirty="0" smtClean="0"/>
              <a:t>Slide 5: Utopian vs. Dystopian Comparison/Contrast</a:t>
            </a:r>
          </a:p>
          <a:p>
            <a:pPr marL="36576" indent="0">
              <a:buNone/>
            </a:pPr>
            <a:r>
              <a:rPr lang="en-US" sz="1600" dirty="0" smtClean="0"/>
              <a:t>Slide 4: Main Character Listing</a:t>
            </a:r>
          </a:p>
          <a:p>
            <a:pPr marL="36576" indent="0">
              <a:buNone/>
            </a:pPr>
            <a:r>
              <a:rPr lang="en-US" sz="1600" dirty="0" smtClean="0"/>
              <a:t>Slide 5: Guy Montag &amp; Mildred Montag</a:t>
            </a:r>
          </a:p>
          <a:p>
            <a:pPr marL="36576" indent="0">
              <a:buNone/>
            </a:pPr>
            <a:r>
              <a:rPr lang="en-US" sz="1600" dirty="0" smtClean="0"/>
              <a:t>Slide 6: Clarisse </a:t>
            </a:r>
            <a:r>
              <a:rPr lang="en-US" sz="1600" dirty="0" err="1" smtClean="0"/>
              <a:t>McClellen</a:t>
            </a:r>
            <a:r>
              <a:rPr lang="en-US" sz="1600" dirty="0" smtClean="0"/>
              <a:t> &amp; Fire Captain Beatty</a:t>
            </a:r>
          </a:p>
          <a:p>
            <a:pPr marL="36576" indent="0">
              <a:buNone/>
            </a:pPr>
            <a:r>
              <a:rPr lang="en-US" sz="1600" dirty="0" smtClean="0"/>
              <a:t>Slide 7: Farber &amp; Granger</a:t>
            </a:r>
          </a:p>
          <a:p>
            <a:pPr marL="36576" indent="0">
              <a:buNone/>
            </a:pPr>
            <a:r>
              <a:rPr lang="en-US" sz="1600" dirty="0" smtClean="0"/>
              <a:t>Slide 8: Themes &amp; Symbolism</a:t>
            </a:r>
          </a:p>
          <a:p>
            <a:pPr marL="36576" indent="0">
              <a:buNone/>
            </a:pPr>
            <a:r>
              <a:rPr lang="en-US" sz="1600" dirty="0" smtClean="0"/>
              <a:t>Slide 9: Themes</a:t>
            </a:r>
          </a:p>
          <a:p>
            <a:pPr marL="36576" indent="0">
              <a:buNone/>
            </a:pPr>
            <a:r>
              <a:rPr lang="en-US" sz="1600" dirty="0" smtClean="0"/>
              <a:t>Slide 10 Symbolism</a:t>
            </a:r>
          </a:p>
          <a:p>
            <a:pPr marL="36576" indent="0">
              <a:buNone/>
            </a:pPr>
            <a:r>
              <a:rPr lang="en-US" sz="1600" dirty="0" smtClean="0"/>
              <a:t>Slide 11 Salamander</a:t>
            </a:r>
          </a:p>
          <a:p>
            <a:pPr marL="36576" indent="0">
              <a:buNone/>
            </a:pPr>
            <a:r>
              <a:rPr lang="en-US" sz="1600" dirty="0" smtClean="0"/>
              <a:t>Slide 12 Hearth</a:t>
            </a:r>
            <a:endParaRPr lang="en-US" sz="1600" dirty="0"/>
          </a:p>
        </p:txBody>
      </p:sp>
      <p:pic>
        <p:nvPicPr>
          <p:cNvPr id="1030" name="Picture 6" descr="C:\Users\hfs2\AppData\Local\Microsoft\Windows\Temporary Internet Files\Content.IE5\SHISQY06\MP90044868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7807" y="4724400"/>
            <a:ext cx="1267756" cy="19050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839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Ray Bradbury</a:t>
            </a:r>
            <a:endParaRPr lang="en-US" dirty="0"/>
          </a:p>
        </p:txBody>
      </p:sp>
      <p:sp>
        <p:nvSpPr>
          <p:cNvPr id="8" name="Content Placeholder 7"/>
          <p:cNvSpPr>
            <a:spLocks noGrp="1"/>
          </p:cNvSpPr>
          <p:nvPr>
            <p:ph idx="1"/>
          </p:nvPr>
        </p:nvSpPr>
        <p:spPr/>
        <p:txBody>
          <a:bodyPr/>
          <a:lstStyle/>
          <a:p>
            <a:endParaRPr lang="en-US"/>
          </a:p>
        </p:txBody>
      </p:sp>
    </p:spTree>
    <p:extLst>
      <p:ext uri="{BB962C8B-B14F-4D97-AF65-F5344CB8AC3E}">
        <p14:creationId xmlns:p14="http://schemas.microsoft.com/office/powerpoint/2010/main" val="250650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Historical Context</a:t>
            </a:r>
            <a:endParaRPr lang="en-US" dirty="0"/>
          </a:p>
        </p:txBody>
      </p:sp>
      <p:sp>
        <p:nvSpPr>
          <p:cNvPr id="7" name="Text Placeholder 6"/>
          <p:cNvSpPr>
            <a:spLocks noGrp="1"/>
          </p:cNvSpPr>
          <p:nvPr>
            <p:ph type="body" idx="2"/>
          </p:nvPr>
        </p:nvSpPr>
        <p:spPr/>
        <p:txBody>
          <a:bodyPr/>
          <a:lstStyle/>
          <a:p>
            <a:endParaRPr lang="en-US"/>
          </a:p>
        </p:txBody>
      </p:sp>
      <p:sp>
        <p:nvSpPr>
          <p:cNvPr id="6" name="Content Placeholder 5"/>
          <p:cNvSpPr>
            <a:spLocks noGrp="1"/>
          </p:cNvSpPr>
          <p:nvPr>
            <p:ph sz="half" idx="1"/>
          </p:nvPr>
        </p:nvSpPr>
        <p:spPr/>
        <p:txBody>
          <a:bodyPr/>
          <a:lstStyle/>
          <a:p>
            <a:endParaRPr lang="en-US"/>
          </a:p>
        </p:txBody>
      </p:sp>
    </p:spTree>
    <p:extLst>
      <p:ext uri="{BB962C8B-B14F-4D97-AF65-F5344CB8AC3E}">
        <p14:creationId xmlns:p14="http://schemas.microsoft.com/office/powerpoint/2010/main" val="2633679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Utopian vs. Dystopian</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747833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 Listing</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760595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Characters</a:t>
            </a:r>
            <a:endParaRPr lang="en-US" dirty="0"/>
          </a:p>
        </p:txBody>
      </p:sp>
      <p:sp>
        <p:nvSpPr>
          <p:cNvPr id="3" name="Content Placeholder 2"/>
          <p:cNvSpPr>
            <a:spLocks noGrp="1"/>
          </p:cNvSpPr>
          <p:nvPr>
            <p:ph sz="half" idx="1"/>
          </p:nvPr>
        </p:nvSpPr>
        <p:spPr/>
        <p:txBody>
          <a:bodyPr/>
          <a:lstStyle/>
          <a:p>
            <a:r>
              <a:rPr lang="en-US" dirty="0" smtClean="0"/>
              <a:t>Guy Montag			</a:t>
            </a:r>
            <a:endParaRPr lang="en-US" dirty="0"/>
          </a:p>
        </p:txBody>
      </p:sp>
      <p:sp>
        <p:nvSpPr>
          <p:cNvPr id="4" name="Content Placeholder 3"/>
          <p:cNvSpPr>
            <a:spLocks noGrp="1"/>
          </p:cNvSpPr>
          <p:nvPr>
            <p:ph sz="half" idx="2"/>
          </p:nvPr>
        </p:nvSpPr>
        <p:spPr/>
        <p:txBody>
          <a:bodyPr/>
          <a:lstStyle/>
          <a:p>
            <a:r>
              <a:rPr lang="en-US" dirty="0" smtClean="0"/>
              <a:t>Mildred Montag</a:t>
            </a:r>
            <a:endParaRPr lang="en-US" dirty="0"/>
          </a:p>
        </p:txBody>
      </p:sp>
    </p:spTree>
    <p:extLst>
      <p:ext uri="{BB962C8B-B14F-4D97-AF65-F5344CB8AC3E}">
        <p14:creationId xmlns:p14="http://schemas.microsoft.com/office/powerpoint/2010/main" val="4157430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sz="half" idx="1"/>
          </p:nvPr>
        </p:nvSpPr>
        <p:spPr/>
        <p:txBody>
          <a:bodyPr/>
          <a:lstStyle/>
          <a:p>
            <a:r>
              <a:rPr lang="en-US" dirty="0" smtClean="0"/>
              <a:t>Clarisse </a:t>
            </a:r>
            <a:r>
              <a:rPr lang="en-US" dirty="0" err="1" smtClean="0"/>
              <a:t>McClellen</a:t>
            </a:r>
            <a:r>
              <a:rPr lang="en-US" dirty="0" smtClean="0"/>
              <a:t>	</a:t>
            </a:r>
            <a:endParaRPr lang="en-US" dirty="0"/>
          </a:p>
        </p:txBody>
      </p:sp>
      <p:sp>
        <p:nvSpPr>
          <p:cNvPr id="4" name="Content Placeholder 3"/>
          <p:cNvSpPr>
            <a:spLocks noGrp="1"/>
          </p:cNvSpPr>
          <p:nvPr>
            <p:ph sz="half" idx="2"/>
          </p:nvPr>
        </p:nvSpPr>
        <p:spPr/>
        <p:txBody>
          <a:bodyPr/>
          <a:lstStyle/>
          <a:p>
            <a:r>
              <a:rPr lang="en-US" dirty="0" smtClean="0"/>
              <a:t>Beatty</a:t>
            </a:r>
            <a:endParaRPr lang="en-US" dirty="0"/>
          </a:p>
        </p:txBody>
      </p:sp>
    </p:spTree>
    <p:extLst>
      <p:ext uri="{BB962C8B-B14F-4D97-AF65-F5344CB8AC3E}">
        <p14:creationId xmlns:p14="http://schemas.microsoft.com/office/powerpoint/2010/main" val="1678514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sz="half" idx="1"/>
          </p:nvPr>
        </p:nvSpPr>
        <p:spPr/>
        <p:txBody>
          <a:bodyPr/>
          <a:lstStyle/>
          <a:p>
            <a:r>
              <a:rPr lang="en-US" dirty="0" smtClean="0"/>
              <a:t>Farber	</a:t>
            </a:r>
            <a:endParaRPr lang="en-US" dirty="0"/>
          </a:p>
        </p:txBody>
      </p:sp>
      <p:sp>
        <p:nvSpPr>
          <p:cNvPr id="4" name="Content Placeholder 3"/>
          <p:cNvSpPr>
            <a:spLocks noGrp="1"/>
          </p:cNvSpPr>
          <p:nvPr>
            <p:ph sz="half" idx="2"/>
          </p:nvPr>
        </p:nvSpPr>
        <p:spPr/>
        <p:txBody>
          <a:bodyPr/>
          <a:lstStyle/>
          <a:p>
            <a:r>
              <a:rPr lang="en-US" dirty="0" smtClean="0"/>
              <a:t>Granger</a:t>
            </a:r>
            <a:endParaRPr lang="en-US" dirty="0"/>
          </a:p>
        </p:txBody>
      </p:sp>
    </p:spTree>
    <p:extLst>
      <p:ext uri="{BB962C8B-B14F-4D97-AF65-F5344CB8AC3E}">
        <p14:creationId xmlns:p14="http://schemas.microsoft.com/office/powerpoint/2010/main" val="2558586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576</TotalTime>
  <Words>359</Words>
  <Application>Microsoft Office PowerPoint</Application>
  <PresentationFormat>On-screen Show (4:3)</PresentationFormat>
  <Paragraphs>60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Technic</vt:lpstr>
      <vt:lpstr>Fahrenheit 451</vt:lpstr>
      <vt:lpstr>Table of Contents The following slides can be filled out and put in the order that allows your presentation to flow more easily.  The themes &amp;symbols are suggestions,. You may select your own.  The symbols you select should be seen and an integral part throughout the book.  You may need more than one slide per  topic in order to cover the content sufficiently.</vt:lpstr>
      <vt:lpstr>Ray Bradbury</vt:lpstr>
      <vt:lpstr>Historical Context</vt:lpstr>
      <vt:lpstr>Utopian vs. Dystopian</vt:lpstr>
      <vt:lpstr>Main Character Listing</vt:lpstr>
      <vt:lpstr>Main Characters</vt:lpstr>
      <vt:lpstr>Characters</vt:lpstr>
      <vt:lpstr>Characters</vt:lpstr>
      <vt:lpstr>Themes and Symbolism</vt:lpstr>
      <vt:lpstr>Themes</vt:lpstr>
      <vt:lpstr>Symbolism</vt:lpstr>
      <vt:lpstr>Salamander</vt:lpstr>
      <vt:lpstr>The Hearth</vt:lpstr>
      <vt:lpstr>Beetle</vt:lpstr>
      <vt:lpstr>Python or Snake</vt:lpstr>
      <vt:lpstr>Symbolic Colors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dc:title>
  <dc:creator>Zann</dc:creator>
  <cp:lastModifiedBy>hfs2</cp:lastModifiedBy>
  <cp:revision>16</cp:revision>
  <dcterms:created xsi:type="dcterms:W3CDTF">2014-10-04T01:31:34Z</dcterms:created>
  <dcterms:modified xsi:type="dcterms:W3CDTF">2014-10-13T22:13:27Z</dcterms:modified>
</cp:coreProperties>
</file>